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6858000" cx="12192000"/>
  <p:notesSz cx="6858000" cy="9144000"/>
  <p:embeddedFontLst>
    <p:embeddedFont>
      <p:font typeface="Robot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pos="39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5B125F-B00C-4D54-8822-12B6F06FD0A9}">
  <a:tblStyle styleId="{F45B125F-B00C-4D54-8822-12B6F06FD0A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5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AA9819DB-DA9D-4183-9597-4F9DCF4269B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EE8EC3-8AF0-49D4-A655-2E2677D5A0DE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39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Roboto-italic.fntdata"/><Relationship Id="rId21" Type="http://schemas.openxmlformats.org/officeDocument/2006/relationships/slide" Target="slides/slide15.xml"/><Relationship Id="rId65" Type="http://schemas.openxmlformats.org/officeDocument/2006/relationships/font" Target="fonts/Robot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bb23e403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5bb23e403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f1ffe6f84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5f1ffe6f84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f1ffe6f84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5f1ffe6f84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f1ffe6f84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5f1ffe6f84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f1ffe6f84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5f1ffe6f84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f1ffe6f84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5f1ffe6f84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f1ffe6f84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5f1ffe6f84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f1ffe6f84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5f1ffe6f84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f1ffe6f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5f1ffe6f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d65b4a37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3d65b4a37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696620814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b696620814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8364a876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a8364a876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8364a8760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a8364a8760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8364a876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a8364a876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8364a8760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a8364a8760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8364a8760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a8364a8760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a8364a876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a8364a876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8364a8760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a8364a8760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f1ffe6f84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5f1ffe6f84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d65b4a37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3d65b4a37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f1ffe6f8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5f1ffe6f8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5f1ffe6f84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5f1ffe6f84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b6966208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1b6966208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b69662081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b69662081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b69662081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5c8fb55e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15c8fb55e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613c0604e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1613c0604e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613c0604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1613c0604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613c0604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21613c0604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5e678cd4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15e678cd4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f1ffe6f8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5f1ffe6f8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15e678cd4b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15e678cd4b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613c0604e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1613c0604e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1613c0604e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1613c0604e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613c0604e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1613c0604e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613c0604e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1613c0604e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1613c0604e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1613c0604e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613c0604e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1613c0604e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1613c0604e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1613c0604e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b696620814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b696620814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15e678cd4b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15e678cd4b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f1ffe6f84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5f1ffe6f84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4027cae8e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4027cae8e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1613c0604e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21613c0604e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1613c0604e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1613c0604e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027cae8e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4027cae8e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b696620814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1b696620814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64d3d5640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164d3d5640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64d3d564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164d3d564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164d3d5640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164d3d5640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e121ffdd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6e121ffdd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8364a876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a8364a876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f1ffe6f84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15f1ffe6f84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f1ffe6f84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5f1ffe6f84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615" y="1690422"/>
            <a:ext cx="1331820" cy="146456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1336675" y="609300"/>
            <a:ext cx="984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           CS799: Master’s Thesis Project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 Based Approaches for Medical VQ</a:t>
            </a: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3671394" y="3429001"/>
            <a:ext cx="484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 Institute of Technology, Ropar</a:t>
            </a:r>
            <a:endParaRPr b="0" i="0" sz="18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336677" y="4986828"/>
            <a:ext cx="168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1612789" y="6412571"/>
            <a:ext cx="89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7310275" y="5176763"/>
            <a:ext cx="396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 sz="13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Anurag Jaiswal (2021CSM1002)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32300" y="4930475"/>
            <a:ext cx="5663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Deepti R. Bathula</a:t>
            </a:r>
            <a:r>
              <a:rPr lang="en-IN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2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MixUp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2" name="Google Shape;172;p22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N">
                <a:solidFill>
                  <a:schemeClr val="dk1"/>
                </a:solidFill>
              </a:rPr>
              <a:t>MEDICAL VQA: MIXUP HELPS KEEP IT SIMPLE.2022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1933650" y="1558375"/>
            <a:ext cx="83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 data augmentation technique that extends the conventional MixUp to VQA task.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2156475" y="2253625"/>
            <a:ext cx="8127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latin typeface="Times New Roman"/>
                <a:ea typeface="Times New Roman"/>
                <a:cs typeface="Times New Roman"/>
                <a:sym typeface="Times New Roman"/>
              </a:rPr>
              <a:t>MixUp (MX) : 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Generate new image Vmix with g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round truth labels Amix as a weighted combination of original images Vx and Vy and their corresponding ground truth labels Ax and Ay using the following equations: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λV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(1 − λ)V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the value of mixing parameter λ ∈ [0, 1] is chosen randomly from a Beta distribution with α as the hyper-parameter.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23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Hierarchical Question-Image Co-Attention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1" name="Google Shape;181;p23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Lu et al, Hierarchical Question-Image Co-Attention for Visual Question Answering, NeurIPS 2016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933650" y="4730675"/>
            <a:ext cx="832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Given a question, extract its word level, phrase level and question level embeddings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At each level, apply co-attention on both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image and question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Final answer prediction is based on all co-attended image and question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663" y="1504688"/>
            <a:ext cx="7958675" cy="29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Google Shape;188;p24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Models (Contd.)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89" name="Google Shape;189;p24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6377425" y="1690200"/>
            <a:ext cx="20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Question Hierarchy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450" y="2332725"/>
            <a:ext cx="4751895" cy="36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5754950" y="5132150"/>
            <a:ext cx="8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Word Level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5702550" y="4298600"/>
            <a:ext cx="78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Phrase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Level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5644050" y="2813388"/>
            <a:ext cx="90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Question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Level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631925" y="1656175"/>
            <a:ext cx="37788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At a word level, we get a word-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level embedding.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To get the phrase-level embedding, we can take embeddings of each word of  caption.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Then perform convolution across those inputs with multiple filters of different widths.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We will get vector representations such as these, which are what we call phrase-level embeddings.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Then we perform max pool over the convolution layer. And we then get a question-level embedding through the LSTM, which we give that max pool output.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That gives us a representation at the question level.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" name="Google Shape;201;p25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Language Priors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02" name="Google Shape;202;p25"/>
          <p:cNvSpPr txBox="1"/>
          <p:nvPr/>
        </p:nvSpPr>
        <p:spPr>
          <a:xfrm>
            <a:off x="1226225" y="6294425"/>
            <a:ext cx="1069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i="1"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Proceedings of the Twenty-Ninth International Joint Conference on Artificial Intelligence (IJCAI-20)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625" y="2270625"/>
            <a:ext cx="56102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1853625" y="1492125"/>
            <a:ext cx="840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intuitive observation: </a:t>
            </a: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question can only be answered based on relevant on image.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1738050" y="5412625"/>
            <a:ext cx="85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the relevance between questions and images before answering questions.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26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Unified Self-supervised VQA Framework 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12" name="Google Shape;212;p26"/>
          <p:cNvSpPr txBox="1"/>
          <p:nvPr/>
        </p:nvSpPr>
        <p:spPr>
          <a:xfrm>
            <a:off x="1701200" y="6294425"/>
            <a:ext cx="10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Twenty-Ninth International Joint Conference on Artificial Intelligence (IJCAI-20)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1853625" y="1492125"/>
            <a:ext cx="840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Settle the visual question answering task and the question-image correlation estimation task concurrently in a unified VQA framework.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1639700" y="5239850"/>
            <a:ext cx="8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875" y="2551625"/>
            <a:ext cx="6038001" cy="31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650" y="2169225"/>
            <a:ext cx="8324701" cy="38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" name="Google Shape;222;p27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Unified Self-supervised VQA Framework 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3" name="Google Shape;223;p27"/>
          <p:cNvSpPr txBox="1"/>
          <p:nvPr/>
        </p:nvSpPr>
        <p:spPr>
          <a:xfrm>
            <a:off x="1701200" y="6294425"/>
            <a:ext cx="10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Twenty-Ninth International Joint Conference on Artificial Intelligence (IJCAI-20)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1853625" y="1492125"/>
            <a:ext cx="840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Function</a:t>
            </a:r>
            <a:r>
              <a:rPr lang="en-I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639700" y="5239850"/>
            <a:ext cx="8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750" y="2223213"/>
            <a:ext cx="8778001" cy="36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28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Unified Self-supervised VQA Framework 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33" name="Google Shape;233;p28"/>
          <p:cNvSpPr txBox="1"/>
          <p:nvPr/>
        </p:nvSpPr>
        <p:spPr>
          <a:xfrm>
            <a:off x="1701200" y="6294425"/>
            <a:ext cx="1022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Twenty-Ninth International Joint Conference on Artificial Intelligence (IJCAI-20)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1853625" y="1492125"/>
            <a:ext cx="8404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 Function</a:t>
            </a:r>
            <a:r>
              <a:rPr lang="en-I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1639700" y="5239850"/>
            <a:ext cx="8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525" y="2168123"/>
            <a:ext cx="8186549" cy="3211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2" name="Google Shape;242;p29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Auxiliary Task &amp; VQA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3" name="Google Shape;243;p29"/>
          <p:cNvSpPr txBox="1"/>
          <p:nvPr/>
        </p:nvSpPr>
        <p:spPr>
          <a:xfrm>
            <a:off x="1933650" y="6294425"/>
            <a:ext cx="998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Twenty-Ninth International Joint Conference on Artificial Intelligence (IJCAI-20)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190300" y="1492125"/>
            <a:ext cx="832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term of question-image correlation estimation loss Lself , which is only valid for relevant question-image pairs, is consistent with the objective of VQA.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1639700" y="5239850"/>
            <a:ext cx="85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75" y="2547800"/>
            <a:ext cx="7867425" cy="32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30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Literature Survey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53" name="Google Shape;253;p30"/>
          <p:cNvSpPr/>
          <p:nvPr/>
        </p:nvSpPr>
        <p:spPr>
          <a:xfrm>
            <a:off x="1881975" y="1657625"/>
            <a:ext cx="8559300" cy="4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Antol, Stanislaw, et al. "Vqa: Visual question answering." Proceedings of the IEEE international conference on computer vision. 2015.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Zhu, Xi, et al. "Overcoming language priors with self-supervised learning for visual question answering." arXiv preprint arXiv:2012.11528 (2020).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Singh, Jitender, Dwarikanath Mahapatra, and Deepti R. Bathula. "MEDICAL VQA: MIXUP HELPS KEEP IT SIMPLE." (2022).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Khare, Yash, et al. "MMBERT: multimodal BERT pretraining for improved medical VQA." 2021 IEEE 18th International Symposium on Biomedical Imaging (ISBI). IEEE, 2021.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Thanki, Abhishek, and Krishnamoorthi Makkithaya. "MIT Manipal at ImageCLEF 2019 Visual Question Answering in Medical Domain." CLEF (Working Notes). 2019.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Yang, Zichao, et al. "Stacked attention networks for image question answering." Proceedings of the IEEE conference on computer vision and pattern recognition. 2016.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981100" y="6255725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EDF4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31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Progress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0" name="Google Shape;260;p31"/>
          <p:cNvSpPr/>
          <p:nvPr/>
        </p:nvSpPr>
        <p:spPr>
          <a:xfrm>
            <a:off x="1447375" y="1638450"/>
            <a:ext cx="91116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one of the basic vqa model and stacked attention model for natural images and able to reproduce the results.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of medical dataset analysis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on identifying the smart question image pairing technique along with random sample pairing on medical image dataset.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14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Contents</a:t>
                      </a:r>
                      <a:endParaRPr b="0" sz="2400" u="none" cap="none" strike="noStrike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1" name="Google Shape;101;p14"/>
          <p:cNvSpPr txBox="1"/>
          <p:nvPr/>
        </p:nvSpPr>
        <p:spPr>
          <a:xfrm>
            <a:off x="2088475" y="6265475"/>
            <a:ext cx="85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2148950" y="1801025"/>
            <a:ext cx="5787300" cy="3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1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 </a:t>
            </a:r>
            <a:endParaRPr sz="11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Mid Sem Work 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&amp; Preliminary Results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1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4EDF4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32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Future Work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66" name="Google Shape;266;p32"/>
          <p:cNvSpPr/>
          <p:nvPr/>
        </p:nvSpPr>
        <p:spPr>
          <a:xfrm>
            <a:off x="2032000" y="1431625"/>
            <a:ext cx="88671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basic vqa model along on imageCLEF and VQA-RAD dataset.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Attention Mechanism for vqa on imageCLEF and VQA-RAD dataset.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Attention mechanism vqa along with mixup technique or QICE model with random and smart pairing.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evolving the model with better question image pairing technique.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result with test data for better accuracy and lower error rate.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33"/>
          <p:cNvGraphicFramePr/>
          <p:nvPr/>
        </p:nvGraphicFramePr>
        <p:xfrm>
          <a:off x="2032000" y="33229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Post Mid Sem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Work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2" name="Google Shape;272;p33"/>
          <p:cNvSpPr/>
          <p:nvPr/>
        </p:nvSpPr>
        <p:spPr>
          <a:xfrm>
            <a:off x="1821200" y="1431625"/>
            <a:ext cx="88671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7" name="Google Shape;277;p34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Datasets (ImageCLEF)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78" name="Google Shape;278;p34"/>
          <p:cNvSpPr txBox="1"/>
          <p:nvPr/>
        </p:nvSpPr>
        <p:spPr>
          <a:xfrm>
            <a:off x="1701200" y="6294425"/>
            <a:ext cx="102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1489750" y="1350125"/>
            <a:ext cx="284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4274275" y="1350125"/>
            <a:ext cx="2924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7113325" y="1402925"/>
            <a:ext cx="29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83" name="Google Shape;283;p34"/>
          <p:cNvGraphicFramePr/>
          <p:nvPr/>
        </p:nvGraphicFramePr>
        <p:xfrm>
          <a:off x="2657300" y="159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{AA9819DB-DA9D-4183-9597-4F9DCF4269B5}</a:tableStyleId>
              </a:tblPr>
              <a:tblGrid>
                <a:gridCol w="1197500"/>
                <a:gridCol w="2003850"/>
                <a:gridCol w="1174750"/>
                <a:gridCol w="1218375"/>
                <a:gridCol w="178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ImageCLEF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2018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2020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Unique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2278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Unique Questions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4728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Unique Answers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4471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1552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Unique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Unique Questions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Unique Answers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Valid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Unique Images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264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Unique Questions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388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138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Unique Answers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470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35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 Statistics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89" name="Google Shape;289;p35"/>
          <p:cNvSpPr/>
          <p:nvPr/>
        </p:nvSpPr>
        <p:spPr>
          <a:xfrm>
            <a:off x="1563925" y="1431625"/>
            <a:ext cx="9335100" cy="48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975" y="1626875"/>
            <a:ext cx="4345350" cy="25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100" y="1626875"/>
            <a:ext cx="4345349" cy="2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1936325" y="4274100"/>
            <a:ext cx="41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Distribution of type of questions in the dataset.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6780300" y="4390675"/>
            <a:ext cx="397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Plot of frequency of words in answer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p36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Experiment-01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99" name="Google Shape;299;p36"/>
          <p:cNvSpPr/>
          <p:nvPr/>
        </p:nvSpPr>
        <p:spPr>
          <a:xfrm>
            <a:off x="2032000" y="1431625"/>
            <a:ext cx="88671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data as convert it into a pandas dataframe and prepare pickle format for later use.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Co-</a:t>
            </a:r>
            <a:r>
              <a:rPr lang="en-IN" sz="1700">
                <a:solidFill>
                  <a:schemeClr val="dk1"/>
                </a:solidFill>
              </a:rPr>
              <a:t>Hierarchical</a:t>
            </a: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Attention Mechanism in Medical ImageCLEF Dataset 2019.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attends the image and question simultaneously.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the image and question by calculating the similarity between image and question features at all pairs of image-locations and question-locations.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 Preliminary results after training only training images without any data augmentation and regularizer methods.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Pre-trained Resnet model provides better generalization for extracting the image features.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37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Hyperparameters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05" name="Google Shape;305;p37"/>
          <p:cNvSpPr/>
          <p:nvPr/>
        </p:nvSpPr>
        <p:spPr>
          <a:xfrm>
            <a:off x="2032000" y="1431625"/>
            <a:ext cx="88671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 = 1e-4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Epochs = 200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 Optimizer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Criterion = Cross Entropy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025" y="1498925"/>
            <a:ext cx="3952275" cy="2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38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Preliminary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Results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2" name="Google Shape;312;p38"/>
          <p:cNvSpPr/>
          <p:nvPr/>
        </p:nvSpPr>
        <p:spPr>
          <a:xfrm>
            <a:off x="1534800" y="1431625"/>
            <a:ext cx="93642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is trained for 200 epochs and </a:t>
            </a: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on validation data.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validation accuracy is close to 40%.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smaller size of dataset and no data augmentation will shows the validation accuracy 40% which means there is a scope of improvement by considering the data augmentation techniques.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seems that attention applied to word level,phrase level and sentence level of questions is not helping much, as the model is getting complex as compared to available data.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simplify the attention mechanism at question level.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39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Next Steps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8" name="Google Shape;318;p39"/>
          <p:cNvSpPr/>
          <p:nvPr/>
        </p:nvSpPr>
        <p:spPr>
          <a:xfrm>
            <a:off x="1534800" y="1431625"/>
            <a:ext cx="93642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Simplify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Attention Mechanism at Question level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Pre-trained Bert Model for question level Embeddings.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Mixup data 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augmentation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technique or random image pairing  for further improvement in accuracy.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 result with test data for better accuracy and lower error rate.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40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4" name="Google Shape;324;p40"/>
          <p:cNvSpPr/>
          <p:nvPr/>
        </p:nvSpPr>
        <p:spPr>
          <a:xfrm>
            <a:off x="1821200" y="1136650"/>
            <a:ext cx="88671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40"/>
          <p:cNvCxnSpPr/>
          <p:nvPr/>
        </p:nvCxnSpPr>
        <p:spPr>
          <a:xfrm>
            <a:off x="3904813" y="1894525"/>
            <a:ext cx="0" cy="1392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0"/>
          <p:cNvCxnSpPr/>
          <p:nvPr/>
        </p:nvCxnSpPr>
        <p:spPr>
          <a:xfrm>
            <a:off x="3912800" y="3896800"/>
            <a:ext cx="0" cy="1414200"/>
          </a:xfrm>
          <a:prstGeom prst="straightConnector1">
            <a:avLst/>
          </a:prstGeom>
          <a:noFill/>
          <a:ln cap="flat" cmpd="sng" w="76200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0"/>
          <p:cNvCxnSpPr/>
          <p:nvPr/>
        </p:nvCxnSpPr>
        <p:spPr>
          <a:xfrm>
            <a:off x="4066938" y="2094625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28" name="Google Shape;328;p40"/>
          <p:cNvSpPr txBox="1"/>
          <p:nvPr/>
        </p:nvSpPr>
        <p:spPr>
          <a:xfrm>
            <a:off x="5326925" y="1894525"/>
            <a:ext cx="4986900" cy="400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Literature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 Review &amp; Formulation of the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9" name="Google Shape;329;p40"/>
          <p:cNvCxnSpPr/>
          <p:nvPr/>
        </p:nvCxnSpPr>
        <p:spPr>
          <a:xfrm>
            <a:off x="4050975" y="3023200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0" name="Google Shape;330;p40"/>
          <p:cNvCxnSpPr/>
          <p:nvPr/>
        </p:nvCxnSpPr>
        <p:spPr>
          <a:xfrm>
            <a:off x="4066950" y="4161550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31" name="Google Shape;331;p40"/>
          <p:cNvCxnSpPr/>
          <p:nvPr/>
        </p:nvCxnSpPr>
        <p:spPr>
          <a:xfrm>
            <a:off x="4066950" y="5007950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32" name="Google Shape;332;p40"/>
          <p:cNvSpPr txBox="1"/>
          <p:nvPr/>
        </p:nvSpPr>
        <p:spPr>
          <a:xfrm>
            <a:off x="5295000" y="2823100"/>
            <a:ext cx="5018700" cy="400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Implementation of various VQA models on medical Image Dataset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5337575" y="3896800"/>
            <a:ext cx="4986900" cy="615600"/>
          </a:xfrm>
          <a:prstGeom prst="rect">
            <a:avLst/>
          </a:prstGeom>
          <a:solidFill>
            <a:srgbClr val="6796E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 Model and a</a:t>
            </a: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dd Mixup technique or Image pairing to Implemented VQA models &amp; Conducting Experiments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5348200" y="4792775"/>
            <a:ext cx="4965600" cy="4002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Report Writing &amp; Presentation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4173251" y="1563000"/>
            <a:ext cx="8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1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MidTerm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0"/>
          <p:cNvSpPr txBox="1"/>
          <p:nvPr/>
        </p:nvSpPr>
        <p:spPr>
          <a:xfrm>
            <a:off x="4166625" y="2487975"/>
            <a:ext cx="8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End 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4231152" y="3545950"/>
            <a:ext cx="8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MidTerm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4155450" y="4403800"/>
            <a:ext cx="9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End 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41"/>
          <p:cNvGraphicFramePr/>
          <p:nvPr/>
        </p:nvGraphicFramePr>
        <p:xfrm>
          <a:off x="2032000" y="30535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97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IN" sz="1800"/>
                        <a:t>                                                                 </a:t>
                      </a:r>
                      <a:endParaRPr b="0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IN" sz="1800"/>
                        <a:t>                                               </a:t>
                      </a:r>
                      <a:r>
                        <a:rPr b="0" lang="en-I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</a:t>
                      </a:r>
                      <a:r>
                        <a:rPr b="0" lang="en-I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THANK YOU</a:t>
                      </a:r>
                      <a:endParaRPr b="0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44" name="Google Shape;344;p41"/>
          <p:cNvSpPr txBox="1"/>
          <p:nvPr/>
        </p:nvSpPr>
        <p:spPr>
          <a:xfrm>
            <a:off x="1694662" y="1608610"/>
            <a:ext cx="82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2097988" y="6048629"/>
            <a:ext cx="73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15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 (Contd.)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08" name="Google Shape;108;p15"/>
          <p:cNvSpPr/>
          <p:nvPr/>
        </p:nvSpPr>
        <p:spPr>
          <a:xfrm>
            <a:off x="2032000" y="1997849"/>
            <a:ext cx="81279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In the medical domain, an image corresponds to a radiology scan of a patient accompanied by a clinically relevant question-answer pair, where the answer might belong to a pre-defined limited set or can be a sequence of words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775" y="3615075"/>
            <a:ext cx="24003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183875"/>
            <a:ext cx="28289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Google Shape;350;p42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Datasets (ImageCLEF)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51" name="Google Shape;351;p42"/>
          <p:cNvSpPr txBox="1"/>
          <p:nvPr/>
        </p:nvSpPr>
        <p:spPr>
          <a:xfrm>
            <a:off x="1701200" y="6294425"/>
            <a:ext cx="102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1489750" y="1350125"/>
            <a:ext cx="2849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Train: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images= 2278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questions=4728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=4471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Test 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Images =324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331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=389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Validation: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 =264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388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=456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42"/>
          <p:cNvSpPr txBox="1"/>
          <p:nvPr/>
        </p:nvSpPr>
        <p:spPr>
          <a:xfrm>
            <a:off x="4274275" y="1350125"/>
            <a:ext cx="29241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Train: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images =3200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247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=1552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Validation 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Images= 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186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=470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Test: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 =500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138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=470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2"/>
          <p:cNvSpPr txBox="1"/>
          <p:nvPr/>
        </p:nvSpPr>
        <p:spPr>
          <a:xfrm>
            <a:off x="7113325" y="1402925"/>
            <a:ext cx="29241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Train: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images =4000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38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=332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Validation 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Images= 500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26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 232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Test: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Image =343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Questions= 138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 Answers =470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615" y="1690422"/>
            <a:ext cx="1331820" cy="146456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3"/>
          <p:cNvSpPr/>
          <p:nvPr/>
        </p:nvSpPr>
        <p:spPr>
          <a:xfrm>
            <a:off x="1336675" y="609300"/>
            <a:ext cx="984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CS799: Master’s Thesis Project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 Based Approaches for Medical VQA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</a:t>
            </a:r>
            <a:endParaRPr sz="24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3671394" y="3429001"/>
            <a:ext cx="484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Engineering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 Institute of Technology, Ropar</a:t>
            </a:r>
            <a:endParaRPr b="0" i="0" sz="1800" u="none" cap="none" strike="noStrike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43"/>
          <p:cNvSpPr txBox="1"/>
          <p:nvPr/>
        </p:nvSpPr>
        <p:spPr>
          <a:xfrm>
            <a:off x="1336677" y="4986828"/>
            <a:ext cx="168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/>
          <p:nvPr/>
        </p:nvSpPr>
        <p:spPr>
          <a:xfrm>
            <a:off x="1612789" y="6412571"/>
            <a:ext cx="896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7310275" y="5176763"/>
            <a:ext cx="396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 sz="13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Anurag Jaiswal (2021CSM1002)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432300" y="4930475"/>
            <a:ext cx="5663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Deepti R. Bathula</a:t>
            </a:r>
            <a:r>
              <a:rPr lang="en-IN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&amp; Engineering</a:t>
            </a:r>
            <a:endParaRPr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44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Contents</a:t>
                      </a:r>
                      <a:endParaRPr b="0" sz="2400" u="none" cap="none" strike="noStrike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73" name="Google Shape;373;p44"/>
          <p:cNvSpPr txBox="1"/>
          <p:nvPr/>
        </p:nvSpPr>
        <p:spPr>
          <a:xfrm>
            <a:off x="2088475" y="6265475"/>
            <a:ext cx="85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2148950" y="1801025"/>
            <a:ext cx="5787300" cy="3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Phase-02 Summary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Results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sz="2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600"/>
              <a:buFont typeface="Times New Roman"/>
              <a:buChar char="●"/>
            </a:pPr>
            <a:r>
              <a:rPr lang="en-IN" sz="2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12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45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0" name="Google Shape;380;p45"/>
          <p:cNvSpPr/>
          <p:nvPr/>
        </p:nvSpPr>
        <p:spPr>
          <a:xfrm>
            <a:off x="1827600" y="1810050"/>
            <a:ext cx="8536800" cy="4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981100" y="6255725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025" y="1934250"/>
            <a:ext cx="2771325" cy="1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5"/>
          <p:cNvSpPr txBox="1"/>
          <p:nvPr/>
        </p:nvSpPr>
        <p:spPr>
          <a:xfrm>
            <a:off x="2480388" y="4021550"/>
            <a:ext cx="2700600" cy="800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What is the mustache made of ?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84" name="Google Shape;384;p45"/>
          <p:cNvCxnSpPr/>
          <p:nvPr/>
        </p:nvCxnSpPr>
        <p:spPr>
          <a:xfrm>
            <a:off x="5216350" y="2866500"/>
            <a:ext cx="1019700" cy="7860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5"/>
          <p:cNvCxnSpPr/>
          <p:nvPr/>
        </p:nvCxnSpPr>
        <p:spPr>
          <a:xfrm flipH="1" rot="10800000">
            <a:off x="5221000" y="3652500"/>
            <a:ext cx="1010400" cy="57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45"/>
          <p:cNvSpPr txBox="1"/>
          <p:nvPr/>
        </p:nvSpPr>
        <p:spPr>
          <a:xfrm>
            <a:off x="6294600" y="3429000"/>
            <a:ext cx="1292100" cy="4617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AI System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45"/>
          <p:cNvCxnSpPr/>
          <p:nvPr/>
        </p:nvCxnSpPr>
        <p:spPr>
          <a:xfrm flipH="1" rot="10800000">
            <a:off x="7615675" y="3662250"/>
            <a:ext cx="10782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45"/>
          <p:cNvSpPr txBox="1"/>
          <p:nvPr/>
        </p:nvSpPr>
        <p:spPr>
          <a:xfrm>
            <a:off x="8722850" y="3382800"/>
            <a:ext cx="1360200" cy="507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latin typeface="Times New Roman"/>
                <a:ea typeface="Times New Roman"/>
                <a:cs typeface="Times New Roman"/>
                <a:sym typeface="Times New Roman"/>
              </a:rPr>
              <a:t>Bananas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Google Shape;393;p46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Introduction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94" name="Google Shape;394;p46"/>
          <p:cNvSpPr/>
          <p:nvPr/>
        </p:nvSpPr>
        <p:spPr>
          <a:xfrm>
            <a:off x="2032000" y="1997849"/>
            <a:ext cx="81279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In the medical domain, an image corresponds to a radiology scan of a patient accompanied by a clinically relevant question-answer pair, where the answer might belong to a pre-defined limited set or can be a sequence of words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6" name="Google Shape;3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775" y="3615075"/>
            <a:ext cx="24003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4183875"/>
            <a:ext cx="28289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47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Phase-02 Summary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03" name="Google Shape;403;p47"/>
          <p:cNvSpPr txBox="1"/>
          <p:nvPr/>
        </p:nvSpPr>
        <p:spPr>
          <a:xfrm>
            <a:off x="1429200" y="6129300"/>
            <a:ext cx="102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             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7113325" y="1402925"/>
            <a:ext cx="29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>
            <a:off x="990825" y="1554225"/>
            <a:ext cx="105882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Co-</a:t>
            </a:r>
            <a:r>
              <a:rPr lang="en-IN" sz="1700">
                <a:solidFill>
                  <a:schemeClr val="dk1"/>
                </a:solidFill>
              </a:rPr>
              <a:t>Hierarchical</a:t>
            </a: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Attention Mechanism in Medical ImageCLEF Dataset 2019.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Analysis and gather Preliminary results after training only training images without any data augmentation and regularizer methods.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Hyperparameters such as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1e-4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 optimizer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entropy Loss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validation accuracy is close to 40%.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seems that attention applied to word level,phrase level and sentence level of questions is not helping much, as the model is getting complex as compared to available data.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simplify the attention mechanism at question level.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1" name="Google Shape;411;p48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MFB with Co-attention architecture for VQA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12" name="Google Shape;412;p48"/>
          <p:cNvSpPr txBox="1"/>
          <p:nvPr/>
        </p:nvSpPr>
        <p:spPr>
          <a:xfrm>
            <a:off x="985950" y="6051575"/>
            <a:ext cx="1022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</a:rPr>
              <a:t>              </a:t>
            </a:r>
            <a:r>
              <a:rPr i="1" lang="en-IN">
                <a:solidFill>
                  <a:schemeClr val="dk1"/>
                </a:solidFill>
              </a:rPr>
              <a:t>Multi-modal Factorized Bilinear Pooling with Co-Attention Learning for Visual Question Answering 2017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7113325" y="1402925"/>
            <a:ext cx="29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638" y="1939238"/>
            <a:ext cx="8080613" cy="31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49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MFB with Co-attention architecture for Med-VQA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21" name="Google Shape;421;p49"/>
          <p:cNvSpPr txBox="1"/>
          <p:nvPr/>
        </p:nvSpPr>
        <p:spPr>
          <a:xfrm>
            <a:off x="1701200" y="6294425"/>
            <a:ext cx="102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49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>
            <a:off x="7113325" y="1402925"/>
            <a:ext cx="29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1563925" y="1816500"/>
            <a:ext cx="87813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Experiments with multiple CNNs for model architecture 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VGG19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Resnet-50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IN" sz="1700">
                <a:latin typeface="Calibri"/>
                <a:ea typeface="Calibri"/>
                <a:cs typeface="Calibri"/>
                <a:sym typeface="Calibri"/>
              </a:rPr>
              <a:t>VGG19+GAP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Experiments with multiple RNNs for model architecture 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Bio-Clinical BERT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0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VGG19+GAP ( Global Average Pooling )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30" name="Google Shape;430;p50"/>
          <p:cNvSpPr txBox="1"/>
          <p:nvPr/>
        </p:nvSpPr>
        <p:spPr>
          <a:xfrm>
            <a:off x="1701200" y="6294425"/>
            <a:ext cx="102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0"/>
          <p:cNvSpPr txBox="1"/>
          <p:nvPr/>
        </p:nvSpPr>
        <p:spPr>
          <a:xfrm>
            <a:off x="7113325" y="1402925"/>
            <a:ext cx="29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>
            <a:off x="1369650" y="1803125"/>
            <a:ext cx="3283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feature from pre-trained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VGG19 model from each layer.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</a:t>
            </a:r>
            <a:r>
              <a:rPr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global average pooling (GAP) that allows to concat the features which helps in provide more spatial information as compared to VGG19 or Resnet50 only.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400" y="1751575"/>
            <a:ext cx="6908750" cy="462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51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MFB with Co-attention architecture for Med-VQA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40" name="Google Shape;440;p51"/>
          <p:cNvSpPr txBox="1"/>
          <p:nvPr/>
        </p:nvSpPr>
        <p:spPr>
          <a:xfrm>
            <a:off x="1701200" y="6294425"/>
            <a:ext cx="102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1933650" y="5239850"/>
            <a:ext cx="8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7113325" y="1402925"/>
            <a:ext cx="29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3" name="Google Shape;4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25" y="1834213"/>
            <a:ext cx="115331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" name="Google Shape;116;p16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Problem Statement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7" name="Google Shape;117;p16"/>
          <p:cNvSpPr/>
          <p:nvPr/>
        </p:nvSpPr>
        <p:spPr>
          <a:xfrm>
            <a:off x="2032050" y="1997849"/>
            <a:ext cx="81279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•"/>
            </a:pPr>
            <a:r>
              <a:rPr lang="en-I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 medical Image and a natural language question about the image, the task is to provide an accurate natural language answer from a possible set of answers.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p52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MixUp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49" name="Google Shape;449;p52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1933650" y="1558375"/>
            <a:ext cx="83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 data augmentation technique that extends the conventional MixUp to VQA task.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52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2156475" y="2253625"/>
            <a:ext cx="81279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latin typeface="Times New Roman"/>
                <a:ea typeface="Times New Roman"/>
                <a:cs typeface="Times New Roman"/>
                <a:sym typeface="Times New Roman"/>
              </a:rPr>
              <a:t>MixUp (MX) : 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Generate new image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 with ground truth labels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 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as a weighted combination of original images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 and their corresponding ground truth labels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 using the following equations: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λV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(1 − λ)V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λA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(1 − λ)A</a:t>
            </a:r>
            <a:r>
              <a:rPr baseline="-25000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the value of mixing parameter λ ∈ [0, 1] is chosen randomly from a Beta distribution with α as the hyper-parameter.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3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Metrics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for 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Vqa-MixUp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8" name="Google Shape;458;p53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9" name="Google Shape;459;p53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3"/>
          <p:cNvSpPr txBox="1"/>
          <p:nvPr/>
        </p:nvSpPr>
        <p:spPr>
          <a:xfrm>
            <a:off x="1243375" y="1729100"/>
            <a:ext cx="100635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VQA model (M) is used to generate predictions P̂x and P̂y for a new image (V̂ ) corresponding to questions Qx and Qy , respectively.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Predictions:                                  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M(V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     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M(V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Mixup Loss:                        </a:t>
            </a:r>
            <a:r>
              <a:rPr i="1"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 λL(P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(1 − λ)L(P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Top 1  Accuracy: </a:t>
            </a: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</a:t>
            </a:r>
            <a:r>
              <a:rPr i="1"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top_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acc1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λCorrect(P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(1 − λ)Correct(P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 Accuracy:                        t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op_acc5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λCorrect(P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(1 − λ)Correct(P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Bleu Score:                                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bleu </a:t>
            </a:r>
            <a:r>
              <a:rPr baseline="-25000" i="1" lang="en-I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λbleu(P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(1 − λ)bleu(P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</a:t>
            </a:r>
            <a:r>
              <a:rPr baseline="-25000" i="1" lang="en-I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lang="en-I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" name="Google Shape;465;p54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ixed Images Examples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6" name="Google Shape;466;p54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54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75" y="1686900"/>
            <a:ext cx="3681400" cy="1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125" y="1686900"/>
            <a:ext cx="3919746" cy="1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3775" y="4002125"/>
            <a:ext cx="3681401" cy="1767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0425" y="4024700"/>
            <a:ext cx="3827300" cy="17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6" name="Google Shape;476;p55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Mixed Images Examples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77" name="Google Shape;477;p55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55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5"/>
          <p:cNvSpPr txBox="1"/>
          <p:nvPr/>
        </p:nvSpPr>
        <p:spPr>
          <a:xfrm>
            <a:off x="2032000" y="1699950"/>
            <a:ext cx="894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0" name="Google Shape;4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00" y="1932213"/>
            <a:ext cx="11695202" cy="14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/>
        </p:nvSpPr>
        <p:spPr>
          <a:xfrm>
            <a:off x="2234200" y="1299750"/>
            <a:ext cx="18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907250" y="1433063"/>
            <a:ext cx="3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Mixed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00" y="4299300"/>
            <a:ext cx="11591700" cy="24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8825" y="3652425"/>
            <a:ext cx="32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Original+Mixed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Google Shape;489;p56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90" name="Google Shape;490;p56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56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6"/>
          <p:cNvSpPr txBox="1"/>
          <p:nvPr/>
        </p:nvSpPr>
        <p:spPr>
          <a:xfrm>
            <a:off x="470400" y="1680525"/>
            <a:ext cx="894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93" name="Google Shape;493;p56"/>
          <p:cNvGraphicFramePr/>
          <p:nvPr/>
        </p:nvGraphicFramePr>
        <p:xfrm>
          <a:off x="523300" y="17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{E7EE8EC3-8AF0-49D4-A655-2E2677D5A0DE}</a:tableStyleId>
              </a:tblPr>
              <a:tblGrid>
                <a:gridCol w="1163700"/>
                <a:gridCol w="529550"/>
                <a:gridCol w="557075"/>
                <a:gridCol w="437950"/>
                <a:gridCol w="545225"/>
                <a:gridCol w="497375"/>
                <a:gridCol w="644875"/>
                <a:gridCol w="708650"/>
                <a:gridCol w="563975"/>
                <a:gridCol w="694125"/>
                <a:gridCol w="668075"/>
                <a:gridCol w="650725"/>
                <a:gridCol w="668075"/>
                <a:gridCol w="638925"/>
                <a:gridCol w="619150"/>
                <a:gridCol w="410900"/>
                <a:gridCol w="461950"/>
                <a:gridCol w="662875"/>
              </a:tblGrid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Architecture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# classes threshold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Original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Mixed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Original+Mixed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Mixup Coefficient (alpha)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Learning-rate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Training Top 1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Training Top5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Bleu Score (Training)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Best Validation Top1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Best Validation Top5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Bleu Score (Validation)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Testing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Modality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Plane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Organ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Abnormality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 + BERT + MFB + Co-attention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0.8979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0.9576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0.5101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0.7565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0.9535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0.784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0.048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VGG19+GAP + Clinical-BERT + MFB + Co-attention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1.00E-04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0.9676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        0.784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   0.69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                  0.68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        0.048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 + Clinical-BERT + MFB + Co-attention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0.9245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0.768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0.704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0.616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0.056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 + BERT + MFB + Co-attention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0.8325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0.9403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0.4655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0.668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0.9055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0.425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0.425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 + BERT + MFB + Co-attention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       0.80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      0.87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       </a:t>
                      </a:r>
                      <a:r>
                        <a:rPr lang="en-IN" sz="1000"/>
                        <a:t>0.4655          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0.72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0.91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 + BERT + MFB + Co-attention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0.6444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0.8251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0.3548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0.6875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0.9085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-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" name="Google Shape;498;p57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99" name="Google Shape;499;p57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1874775" y="1593075"/>
            <a:ext cx="70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VGG19+GAP+BERT+MFB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7"/>
          <p:cNvSpPr txBox="1"/>
          <p:nvPr/>
        </p:nvSpPr>
        <p:spPr>
          <a:xfrm>
            <a:off x="2032000" y="5216375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Accuracy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7"/>
          <p:cNvSpPr txBox="1"/>
          <p:nvPr/>
        </p:nvSpPr>
        <p:spPr>
          <a:xfrm>
            <a:off x="6051750" y="5138650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   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750" y="1969850"/>
            <a:ext cx="3891067" cy="29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9217" y="1969850"/>
            <a:ext cx="3787434" cy="28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9" name="Google Shape;509;p58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10" name="Google Shape;510;p58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1" name="Google Shape;511;p58"/>
          <p:cNvPicPr preferRelativeResize="0"/>
          <p:nvPr/>
        </p:nvPicPr>
        <p:blipFill rotWithShape="1">
          <a:blip r:embed="rId3">
            <a:alphaModFix/>
          </a:blip>
          <a:srcRect b="5006" l="0" r="0" t="0"/>
          <a:stretch/>
        </p:blipFill>
        <p:spPr>
          <a:xfrm>
            <a:off x="1874775" y="2319051"/>
            <a:ext cx="3428699" cy="24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350" y="2332725"/>
            <a:ext cx="3799400" cy="2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8"/>
          <p:cNvSpPr txBox="1"/>
          <p:nvPr/>
        </p:nvSpPr>
        <p:spPr>
          <a:xfrm>
            <a:off x="1874775" y="1593075"/>
            <a:ext cx="70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VGG19+GAP+Clinical BERT+MFB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8"/>
          <p:cNvSpPr txBox="1"/>
          <p:nvPr/>
        </p:nvSpPr>
        <p:spPr>
          <a:xfrm>
            <a:off x="2032000" y="5216375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Loss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8"/>
          <p:cNvSpPr txBox="1"/>
          <p:nvPr/>
        </p:nvSpPr>
        <p:spPr>
          <a:xfrm>
            <a:off x="6051750" y="5138650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    Accuracy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59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21" name="Google Shape;521;p59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59"/>
          <p:cNvSpPr txBox="1"/>
          <p:nvPr/>
        </p:nvSpPr>
        <p:spPr>
          <a:xfrm>
            <a:off x="1874775" y="1593075"/>
            <a:ext cx="70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VGG19+GAP+BERT+original+Mixed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9"/>
          <p:cNvSpPr txBox="1"/>
          <p:nvPr/>
        </p:nvSpPr>
        <p:spPr>
          <a:xfrm>
            <a:off x="2032000" y="5216375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Accuracy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9"/>
          <p:cNvSpPr txBox="1"/>
          <p:nvPr/>
        </p:nvSpPr>
        <p:spPr>
          <a:xfrm>
            <a:off x="6051750" y="5138650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   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642" y="2145675"/>
            <a:ext cx="3787434" cy="28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412" y="2203238"/>
            <a:ext cx="3891067" cy="2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Google Shape;531;p60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32" name="Google Shape;532;p60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60"/>
          <p:cNvSpPr txBox="1"/>
          <p:nvPr/>
        </p:nvSpPr>
        <p:spPr>
          <a:xfrm>
            <a:off x="1874775" y="1593075"/>
            <a:ext cx="70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VGG19+GAP+Clinical-BERT+original+Mixed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0"/>
          <p:cNvSpPr txBox="1"/>
          <p:nvPr/>
        </p:nvSpPr>
        <p:spPr>
          <a:xfrm>
            <a:off x="2032000" y="5216375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Accuracy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0"/>
          <p:cNvSpPr txBox="1"/>
          <p:nvPr/>
        </p:nvSpPr>
        <p:spPr>
          <a:xfrm>
            <a:off x="6051750" y="5138650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         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412" y="2203225"/>
            <a:ext cx="3891067" cy="29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155" y="2203225"/>
            <a:ext cx="3787434" cy="28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" name="Google Shape;542;p61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VGG19+GAP+</a:t>
                      </a: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VisualBERT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43" name="Google Shape;543;p61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61"/>
          <p:cNvSpPr txBox="1"/>
          <p:nvPr/>
        </p:nvSpPr>
        <p:spPr>
          <a:xfrm>
            <a:off x="1933650" y="1558375"/>
            <a:ext cx="83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61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995488"/>
            <a:ext cx="97345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Google Shape;123;p17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Models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4" name="Google Shape;124;p17"/>
          <p:cNvSpPr/>
          <p:nvPr/>
        </p:nvSpPr>
        <p:spPr>
          <a:xfrm>
            <a:off x="1979663" y="1434325"/>
            <a:ext cx="8643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Method</a:t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Encoding: VGG19 +  Question Encoding:  LSTM</a:t>
            </a:r>
            <a:endParaRPr sz="17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Combined the inputs using element wise multiplication</a:t>
            </a:r>
            <a:endParaRPr sz="17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Times New Roman"/>
              <a:buChar char="●"/>
            </a:pPr>
            <a:r>
              <a:rPr lang="en-IN" sz="17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Passed through two fully connected layers before finally taking a softmax</a:t>
            </a:r>
            <a:endParaRPr sz="17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>
                <a:solidFill>
                  <a:schemeClr val="dk1"/>
                </a:solidFill>
              </a:rPr>
              <a:t>Agrawal et. al, VQA Visual Question Answering IJCV 2015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425" y="3332625"/>
            <a:ext cx="6522025" cy="25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62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Cross-Entropy &amp; Contrastive based Combined loss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52" name="Google Shape;552;p62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3" name="Google Shape;553;p62"/>
          <p:cNvSpPr txBox="1"/>
          <p:nvPr/>
        </p:nvSpPr>
        <p:spPr>
          <a:xfrm>
            <a:off x="1933650" y="1558375"/>
            <a:ext cx="832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62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62"/>
          <p:cNvSpPr txBox="1"/>
          <p:nvPr/>
        </p:nvSpPr>
        <p:spPr>
          <a:xfrm>
            <a:off x="1609025" y="1795450"/>
            <a:ext cx="8839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During a model’s training, the primary goal is to minimize a loss function that measures the difference between the original and predicted output.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When dealing with multi-class classification problems, Cross-Entropy Loss is a well known loss function. However, in certain scenarios such as visual question answering, the model must learn a combined embedding space for both the image and text inputs. In such cases, Contrastive Loss can be used in addition to Cross-Entropy Loss as an additional loss function.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Therefore, we conducted various experiments using combined loss based on contrastive and cross-entropy loss to improve the model’s performance on test dataset.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63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61" name="Google Shape;561;p63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63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3"/>
          <p:cNvSpPr txBox="1"/>
          <p:nvPr/>
        </p:nvSpPr>
        <p:spPr>
          <a:xfrm>
            <a:off x="470400" y="1680525"/>
            <a:ext cx="894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564" name="Google Shape;564;p63"/>
          <p:cNvGraphicFramePr/>
          <p:nvPr/>
        </p:nvGraphicFramePr>
        <p:xfrm>
          <a:off x="385950" y="17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{E7EE8EC3-8AF0-49D4-A655-2E2677D5A0DE}</a:tableStyleId>
              </a:tblPr>
              <a:tblGrid>
                <a:gridCol w="889600"/>
                <a:gridCol w="668450"/>
                <a:gridCol w="554925"/>
                <a:gridCol w="452375"/>
                <a:gridCol w="563400"/>
                <a:gridCol w="508450"/>
                <a:gridCol w="627925"/>
                <a:gridCol w="639075"/>
                <a:gridCol w="649775"/>
                <a:gridCol w="654775"/>
                <a:gridCol w="659625"/>
                <a:gridCol w="682550"/>
                <a:gridCol w="443825"/>
                <a:gridCol w="904925"/>
                <a:gridCol w="475200"/>
                <a:gridCol w="485950"/>
                <a:gridCol w="377825"/>
                <a:gridCol w="416150"/>
                <a:gridCol w="792100"/>
              </a:tblGrid>
              <a:tr h="619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Architecture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# classes threshold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Original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Mixed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Original+Mixed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Mixup Coefficient (alpha)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Learning-rate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Training Top 1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Training Top5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Bleu Score (Training)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Best Validation Top1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Best Validation Top5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Bleu Score (Validation)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Loss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Testing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Modality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Plane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Organ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IN" sz="1000"/>
                        <a:t>Abnormality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VGG19+GAP+VisualBERT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Cross-Entropy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0.624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0.048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VGG19+GAP+VisualBERT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Cross-Entropy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0.048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VGG19+GAP+VisualBERT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0.39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Cross-Entropy+Contrastive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0.088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VGG19+GAP+VisualBERT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1.00E-04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0.89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0.94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000">
                          <a:solidFill>
                            <a:schemeClr val="dk1"/>
                          </a:solidFill>
                        </a:rPr>
                        <a:t>Cross-Entropy+Contrastive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0.78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0.68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000"/>
                        <a:t>0.088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9" name="Google Shape;569;p64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70" name="Google Shape;570;p64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1" name="Google Shape;571;p64"/>
          <p:cNvSpPr txBox="1"/>
          <p:nvPr/>
        </p:nvSpPr>
        <p:spPr>
          <a:xfrm>
            <a:off x="1874775" y="1593075"/>
            <a:ext cx="70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VGG19+GAP+VisualBERT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4"/>
          <p:cNvSpPr txBox="1"/>
          <p:nvPr/>
        </p:nvSpPr>
        <p:spPr>
          <a:xfrm>
            <a:off x="2032000" y="5216375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Accuracy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4"/>
          <p:cNvSpPr txBox="1"/>
          <p:nvPr/>
        </p:nvSpPr>
        <p:spPr>
          <a:xfrm>
            <a:off x="6051750" y="5138650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     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775" y="2184538"/>
            <a:ext cx="3897747" cy="28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622" y="2145675"/>
            <a:ext cx="3897747" cy="28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0" name="Google Shape;580;p65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Result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81" name="Google Shape;581;p65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2" name="Google Shape;582;p65"/>
          <p:cNvSpPr txBox="1"/>
          <p:nvPr/>
        </p:nvSpPr>
        <p:spPr>
          <a:xfrm>
            <a:off x="1874775" y="1593075"/>
            <a:ext cx="70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VGG19+GAP+VisualBERT+combined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65"/>
          <p:cNvSpPr txBox="1"/>
          <p:nvPr/>
        </p:nvSpPr>
        <p:spPr>
          <a:xfrm>
            <a:off x="2032000" y="5216375"/>
            <a:ext cx="29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Accuracy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65"/>
          <p:cNvSpPr txBox="1"/>
          <p:nvPr/>
        </p:nvSpPr>
        <p:spPr>
          <a:xfrm>
            <a:off x="6051750" y="5138650"/>
            <a:ext cx="32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                          Loss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975" y="2106813"/>
            <a:ext cx="3612382" cy="29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4775" y="2145675"/>
            <a:ext cx="3612382" cy="29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1" name="Google Shape;591;p66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Conclusion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592" name="Google Shape;592;p66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3" name="Google Shape;593;p66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66"/>
          <p:cNvSpPr txBox="1"/>
          <p:nvPr/>
        </p:nvSpPr>
        <p:spPr>
          <a:xfrm>
            <a:off x="470400" y="1680525"/>
            <a:ext cx="894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66"/>
          <p:cNvSpPr txBox="1"/>
          <p:nvPr/>
        </p:nvSpPr>
        <p:spPr>
          <a:xfrm>
            <a:off x="1107375" y="1865075"/>
            <a:ext cx="98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6"/>
          <p:cNvSpPr txBox="1"/>
          <p:nvPr/>
        </p:nvSpPr>
        <p:spPr>
          <a:xfrm>
            <a:off x="1855350" y="1758200"/>
            <a:ext cx="86550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VGG19+GAP provides more relevant information features as compared to VGG19 or Resnet-50.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using original and mixed data combined the model is regularized as training and validation loss and accuracy go down to prevent overfitting but no improvement in test set.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VisualBERT model shows a bit different behaviour in training as model weights starts learning after 70 epoch and then converge.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 of Contrastive loss shown significant improvement in accuracy on test dataset.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models performs badly for abnormality question category in test set as compared to other categories.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Contrastive loss there is slight improvement in abnormality category questions.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1" name="Google Shape;601;p67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Future Work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02" name="Google Shape;602;p67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2098200" y="2263325"/>
            <a:ext cx="12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7"/>
          <p:cNvSpPr txBox="1"/>
          <p:nvPr/>
        </p:nvSpPr>
        <p:spPr>
          <a:xfrm>
            <a:off x="470400" y="1680525"/>
            <a:ext cx="894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Google Shape;605;p67"/>
          <p:cNvSpPr txBox="1"/>
          <p:nvPr/>
        </p:nvSpPr>
        <p:spPr>
          <a:xfrm>
            <a:off x="1107375" y="1865075"/>
            <a:ext cx="98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7"/>
          <p:cNvSpPr txBox="1"/>
          <p:nvPr/>
        </p:nvSpPr>
        <p:spPr>
          <a:xfrm>
            <a:off x="1855350" y="1758200"/>
            <a:ext cx="8655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Several Research papers focuses on domain knowledge training in case of transformers which shows significant improvement in model’s performance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Implement other mixup techniques such as cut-mix and attentive cut-mix to improve model’s performance.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Improve dataset by annotation and 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increase</a:t>
            </a:r>
            <a:r>
              <a:rPr lang="en-IN">
                <a:latin typeface="Calibri"/>
                <a:ea typeface="Calibri"/>
                <a:cs typeface="Calibri"/>
                <a:sym typeface="Calibri"/>
              </a:rPr>
              <a:t> its size.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Keep evolving the model by improving mixup techniques.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Try to address the issue of bad performance for abnormality category questions.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68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12" name="Google Shape;612;p68"/>
          <p:cNvSpPr/>
          <p:nvPr/>
        </p:nvSpPr>
        <p:spPr>
          <a:xfrm>
            <a:off x="1821200" y="1136650"/>
            <a:ext cx="88671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68"/>
          <p:cNvCxnSpPr/>
          <p:nvPr/>
        </p:nvCxnSpPr>
        <p:spPr>
          <a:xfrm>
            <a:off x="3904813" y="1894525"/>
            <a:ext cx="0" cy="1392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68"/>
          <p:cNvCxnSpPr/>
          <p:nvPr/>
        </p:nvCxnSpPr>
        <p:spPr>
          <a:xfrm>
            <a:off x="3912800" y="3896800"/>
            <a:ext cx="0" cy="1414200"/>
          </a:xfrm>
          <a:prstGeom prst="straightConnector1">
            <a:avLst/>
          </a:prstGeom>
          <a:noFill/>
          <a:ln cap="flat" cmpd="sng" w="76200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68"/>
          <p:cNvCxnSpPr/>
          <p:nvPr/>
        </p:nvCxnSpPr>
        <p:spPr>
          <a:xfrm>
            <a:off x="4066938" y="2094625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16" name="Google Shape;616;p68"/>
          <p:cNvSpPr txBox="1"/>
          <p:nvPr/>
        </p:nvSpPr>
        <p:spPr>
          <a:xfrm>
            <a:off x="5326925" y="1894525"/>
            <a:ext cx="4986900" cy="400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Literature Review &amp; Formulation of the Problem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7" name="Google Shape;617;p68"/>
          <p:cNvCxnSpPr/>
          <p:nvPr/>
        </p:nvCxnSpPr>
        <p:spPr>
          <a:xfrm>
            <a:off x="4050975" y="3023200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18" name="Google Shape;618;p68"/>
          <p:cNvCxnSpPr/>
          <p:nvPr/>
        </p:nvCxnSpPr>
        <p:spPr>
          <a:xfrm>
            <a:off x="4066950" y="4161550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19" name="Google Shape;619;p68"/>
          <p:cNvCxnSpPr/>
          <p:nvPr/>
        </p:nvCxnSpPr>
        <p:spPr>
          <a:xfrm>
            <a:off x="4066950" y="5007950"/>
            <a:ext cx="112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20" name="Google Shape;620;p68"/>
          <p:cNvSpPr txBox="1"/>
          <p:nvPr/>
        </p:nvSpPr>
        <p:spPr>
          <a:xfrm>
            <a:off x="5295000" y="2823100"/>
            <a:ext cx="5018700" cy="400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Implementation of various VQA models on medical Image Dataset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5337575" y="3896800"/>
            <a:ext cx="4986900" cy="6156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Model and add Mixup technique or Image pairing to Implemented VQA models &amp; Conducting Experiments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68"/>
          <p:cNvSpPr txBox="1"/>
          <p:nvPr/>
        </p:nvSpPr>
        <p:spPr>
          <a:xfrm>
            <a:off x="5348200" y="4792775"/>
            <a:ext cx="4965600" cy="4002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 Experiments &amp; </a:t>
            </a:r>
            <a:r>
              <a:rPr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Writing &amp; Presentation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68"/>
          <p:cNvSpPr txBox="1"/>
          <p:nvPr/>
        </p:nvSpPr>
        <p:spPr>
          <a:xfrm>
            <a:off x="4173251" y="1563000"/>
            <a:ext cx="8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1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MidTerm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68"/>
          <p:cNvSpPr txBox="1"/>
          <p:nvPr/>
        </p:nvSpPr>
        <p:spPr>
          <a:xfrm>
            <a:off x="4166625" y="2487975"/>
            <a:ext cx="8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2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End 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68"/>
          <p:cNvSpPr txBox="1"/>
          <p:nvPr/>
        </p:nvSpPr>
        <p:spPr>
          <a:xfrm>
            <a:off x="4231152" y="3545950"/>
            <a:ext cx="8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MidTerm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68"/>
          <p:cNvSpPr txBox="1"/>
          <p:nvPr/>
        </p:nvSpPr>
        <p:spPr>
          <a:xfrm>
            <a:off x="4155450" y="4403800"/>
            <a:ext cx="9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Phase 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End Term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1" name="Google Shape;631;p69"/>
          <p:cNvGraphicFramePr/>
          <p:nvPr/>
        </p:nvGraphicFramePr>
        <p:xfrm>
          <a:off x="2032000" y="30535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97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IN" sz="1800"/>
                        <a:t>                                                                 </a:t>
                      </a:r>
                      <a:endParaRPr b="0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IN" sz="1800"/>
                        <a:t>                                               </a:t>
                      </a:r>
                      <a:r>
                        <a:rPr b="0" lang="en-IN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 THANK YOU</a:t>
                      </a:r>
                      <a:endParaRPr b="0" sz="2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632" name="Google Shape;632;p69"/>
          <p:cNvSpPr txBox="1"/>
          <p:nvPr/>
        </p:nvSpPr>
        <p:spPr>
          <a:xfrm>
            <a:off x="1694662" y="1608610"/>
            <a:ext cx="82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9"/>
          <p:cNvSpPr txBox="1"/>
          <p:nvPr/>
        </p:nvSpPr>
        <p:spPr>
          <a:xfrm>
            <a:off x="2097988" y="6048629"/>
            <a:ext cx="739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18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Models (Contd.)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32" name="Google Shape;132;p18"/>
          <p:cNvSpPr/>
          <p:nvPr/>
        </p:nvSpPr>
        <p:spPr>
          <a:xfrm>
            <a:off x="1486225" y="1434325"/>
            <a:ext cx="91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2060"/>
                </a:solidFill>
              </a:rPr>
              <a:t>Attention: Intuition</a:t>
            </a:r>
            <a:endParaRPr sz="20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>
                <a:solidFill>
                  <a:schemeClr val="dk1"/>
                </a:solidFill>
              </a:rPr>
              <a:t>Cecilia Schubert, Wikimedia.org, CC License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200" y="2468300"/>
            <a:ext cx="3048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600" y="2468300"/>
            <a:ext cx="3048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2468300"/>
            <a:ext cx="30480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1486225" y="4691800"/>
            <a:ext cx="25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What is the boy doing 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948250" y="4633525"/>
            <a:ext cx="26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Pay attention to the relevant artifacts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486225" y="1951313"/>
            <a:ext cx="26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How to answer this question?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19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Models (Contd.)</a:t>
                      </a:r>
                      <a:endParaRPr b="0" sz="2400">
                        <a:solidFill>
                          <a:srgbClr val="1F3864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45" name="Google Shape;145;p19"/>
          <p:cNvSpPr/>
          <p:nvPr/>
        </p:nvSpPr>
        <p:spPr>
          <a:xfrm>
            <a:off x="1486225" y="1434325"/>
            <a:ext cx="91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rgbClr val="002060"/>
                </a:solidFill>
              </a:rPr>
              <a:t>Attention Mechanism for Spatial Data </a:t>
            </a:r>
            <a:endParaRPr sz="17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486225" y="4691800"/>
            <a:ext cx="25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948250" y="4633525"/>
            <a:ext cx="26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300" y="1834525"/>
            <a:ext cx="4367024" cy="38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1158300" y="2224675"/>
            <a:ext cx="53598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Char char="●"/>
            </a:pPr>
            <a:r>
              <a:rPr lang="en-IN">
                <a:solidFill>
                  <a:srgbClr val="002060"/>
                </a:solidFill>
              </a:rPr>
              <a:t>Instead of using FC layers, take the output of the convolution layers themselves, which provides certain volume mxnxc.</a:t>
            </a:r>
            <a:endParaRPr>
              <a:solidFill>
                <a:srgbClr val="002060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Char char="●"/>
            </a:pPr>
            <a:r>
              <a:rPr lang="en-IN">
                <a:solidFill>
                  <a:srgbClr val="002060"/>
                </a:solidFill>
              </a:rPr>
              <a:t>By considering the specific patch of volume mxnxc, we can trace back to a particular patch of the original image which was passed through CNN.</a:t>
            </a:r>
            <a:endParaRPr>
              <a:solidFill>
                <a:srgbClr val="002060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060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Char char="●"/>
            </a:pPr>
            <a:r>
              <a:rPr lang="en-IN">
                <a:solidFill>
                  <a:srgbClr val="002060"/>
                </a:solidFill>
              </a:rPr>
              <a:t>As by looking at one </a:t>
            </a:r>
            <a:r>
              <a:rPr lang="en-IN">
                <a:solidFill>
                  <a:srgbClr val="002060"/>
                </a:solidFill>
              </a:rPr>
              <a:t>particular path part of that depth volume, we would get a certain patch in the input image which provides spatial information.</a:t>
            </a:r>
            <a:endParaRPr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20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Models (Contd.)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56" name="Google Shape;156;p20"/>
          <p:cNvSpPr/>
          <p:nvPr/>
        </p:nvSpPr>
        <p:spPr>
          <a:xfrm>
            <a:off x="2115875" y="1997850"/>
            <a:ext cx="80439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Calibri"/>
              <a:buChar char="●"/>
            </a:pPr>
            <a:r>
              <a:rPr lang="en-IN" sz="17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Stacked Attention Networks for Image Question Answering</a:t>
            </a:r>
            <a:endParaRPr sz="17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060"/>
              </a:solidFill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907250" y="6071150"/>
            <a:ext cx="10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>
                <a:solidFill>
                  <a:schemeClr val="dk1"/>
                </a:solidFill>
              </a:rPr>
              <a:t>Yang et al, Stacked Attention Network for Image Question Answering CVPR 2016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312" y="2817025"/>
            <a:ext cx="7072875" cy="26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EDF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Google Shape;163;p21"/>
          <p:cNvGraphicFramePr/>
          <p:nvPr/>
        </p:nvGraphicFramePr>
        <p:xfrm>
          <a:off x="2032000" y="7196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{F45B125F-B00C-4D54-8822-12B6F06FD0A9}</a:tableStyleId>
              </a:tblPr>
              <a:tblGrid>
                <a:gridCol w="8128000"/>
              </a:tblGrid>
              <a:tr h="53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IN" sz="2400">
                          <a:solidFill>
                            <a:srgbClr val="1F386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VQA Models (Contd.)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64" name="Google Shape;164;p21"/>
          <p:cNvSpPr txBox="1"/>
          <p:nvPr/>
        </p:nvSpPr>
        <p:spPr>
          <a:xfrm>
            <a:off x="907250" y="6071150"/>
            <a:ext cx="1069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IN">
                <a:solidFill>
                  <a:schemeClr val="dk1"/>
                </a:solidFill>
              </a:rPr>
              <a:t>Yang et al, Stacked Attention Network for Image Question Answering CVPR 2016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1636100"/>
            <a:ext cx="8507551" cy="26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1933650" y="4730675"/>
            <a:ext cx="83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The stacked attention network first focuses on all referred concepts, e.g. bicycle,basket and objects in the basket (dogs) in the first attention layer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